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27"/>
  </p:notesMasterIdLst>
  <p:sldIdLst>
    <p:sldId id="258" r:id="rId4"/>
    <p:sldId id="291" r:id="rId5"/>
    <p:sldId id="260" r:id="rId6"/>
    <p:sldId id="261" r:id="rId7"/>
    <p:sldId id="265" r:id="rId8"/>
    <p:sldId id="267" r:id="rId9"/>
    <p:sldId id="268" r:id="rId10"/>
    <p:sldId id="269" r:id="rId11"/>
    <p:sldId id="270" r:id="rId12"/>
    <p:sldId id="292" r:id="rId13"/>
    <p:sldId id="293" r:id="rId14"/>
    <p:sldId id="294" r:id="rId15"/>
    <p:sldId id="295" r:id="rId16"/>
    <p:sldId id="296" r:id="rId17"/>
    <p:sldId id="297" r:id="rId18"/>
    <p:sldId id="298" r:id="rId19"/>
    <p:sldId id="299" r:id="rId20"/>
    <p:sldId id="300" r:id="rId21"/>
    <p:sldId id="301" r:id="rId22"/>
    <p:sldId id="302" r:id="rId23"/>
    <p:sldId id="303" r:id="rId24"/>
    <p:sldId id="304" r:id="rId25"/>
    <p:sldId id="305" r:id="rId26"/>
  </p:sldIdLst>
  <p:sldSz cx="9144000" cy="6858000" type="screen4x3"/>
  <p:notesSz cx="6858000" cy="9144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B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21" autoAdjust="0"/>
    <p:restoredTop sz="93277" autoAdjust="0"/>
  </p:normalViewPr>
  <p:slideViewPr>
    <p:cSldViewPr>
      <p:cViewPr varScale="1">
        <p:scale>
          <a:sx n="68" d="100"/>
          <a:sy n="68" d="100"/>
        </p:scale>
        <p:origin x="1458" y="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pt-BR"/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5BEE93D5-6A63-43FA-B2CF-AE03D6905FF5}" type="datetimeFigureOut">
              <a:rPr lang="pt-BR"/>
              <a:pPr/>
              <a:t>03/09/2019</a:t>
            </a:fld>
            <a:endParaRPr lang="pt-BR"/>
          </a:p>
        </p:txBody>
      </p:sp>
      <p:sp>
        <p:nvSpPr>
          <p:cNvPr id="727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7270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</a:p>
        </p:txBody>
      </p:sp>
      <p:sp>
        <p:nvSpPr>
          <p:cNvPr id="7271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pt-BR"/>
          </a:p>
        </p:txBody>
      </p:sp>
      <p:sp>
        <p:nvSpPr>
          <p:cNvPr id="7271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AA4D6AC1-EE3A-4C13-A20C-EE447EBE5572}" type="slidenum">
              <a:rPr lang="pt-BR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81267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2307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1885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D03D01A4-7BBD-420C-A447-AFB6FC898BA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72C03E16-2871-426A-A9A3-C8A08C57F2D0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361A984E-D8C5-45CE-82AB-5F11EBFA28A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</p:spPr>
        <p:txBody>
          <a:bodyPr/>
          <a:lstStyle/>
          <a:p>
            <a:r>
              <a:rPr lang="en-US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68413"/>
            <a:ext cx="8229600" cy="4857750"/>
          </a:xfrm>
        </p:spPr>
        <p:txBody>
          <a:bodyPr/>
          <a:lstStyle/>
          <a:p>
            <a:pPr lvl="0"/>
            <a:r>
              <a:rPr lang="en-US"/>
              <a:t>Clique para editar os estilos do texto mestre</a:t>
            </a:r>
          </a:p>
          <a:p>
            <a:pPr lvl="1"/>
            <a:r>
              <a:rPr lang="en-US"/>
              <a:t>Segundo nível</a:t>
            </a:r>
          </a:p>
          <a:p>
            <a:pPr lvl="2"/>
            <a:r>
              <a:rPr lang="en-US"/>
              <a:t>Terceiro nível</a:t>
            </a:r>
          </a:p>
          <a:p>
            <a:pPr lvl="3"/>
            <a:r>
              <a:rPr lang="en-US"/>
              <a:t>Quarto nível</a:t>
            </a:r>
          </a:p>
          <a:p>
            <a:pPr lvl="4"/>
            <a:r>
              <a:rPr lang="en-US"/>
              <a:t>Quinto nível</a:t>
            </a:r>
            <a:endParaRPr lang="pt-B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 userDrawn="1"/>
        </p:nvSpPr>
        <p:spPr>
          <a:xfrm>
            <a:off x="395288" y="115888"/>
            <a:ext cx="8424862" cy="57626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pt-BR" sz="3200" dirty="0">
                <a:solidFill>
                  <a:schemeClr val="bg1"/>
                </a:solidFill>
                <a:latin typeface="BankGothic Lt BT" pitchFamily="34" charset="0"/>
              </a:rPr>
              <a:t>Clique para editar o título</a:t>
            </a:r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6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D3D4A003-F8F2-4B76-A502-1EFDCCDABD0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094D64D8-2C17-42DE-A997-CCAD3200A5E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94416D8A-DD57-4A0C-A987-BD41D8AA2D1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CF00B085-8506-40E0-BA7D-32124C0F7C5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C08C32EF-39F8-4450-8F22-B9E4C50AEE9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FF1A5C21-ECB8-4421-93C2-B6B2D831915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>
            <a:spLocks noGrp="1"/>
          </p:cNvSpPr>
          <p:nvPr>
            <p:ph type="ctrTitle"/>
          </p:nvPr>
        </p:nvSpPr>
        <p:spPr>
          <a:xfrm>
            <a:off x="5076056" y="2132856"/>
            <a:ext cx="3563888" cy="1470025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Localização de Instalações</a:t>
            </a:r>
          </a:p>
        </p:txBody>
      </p:sp>
      <p:sp>
        <p:nvSpPr>
          <p:cNvPr id="6" name="Subtítulo 2"/>
          <p:cNvSpPr>
            <a:spLocks noGrp="1"/>
          </p:cNvSpPr>
          <p:nvPr>
            <p:ph type="subTitle" idx="1"/>
          </p:nvPr>
        </p:nvSpPr>
        <p:spPr>
          <a:xfrm>
            <a:off x="5220072" y="4365104"/>
            <a:ext cx="3600400" cy="766936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Luiz Eduardo</a:t>
            </a:r>
          </a:p>
        </p:txBody>
      </p:sp>
      <p:sp>
        <p:nvSpPr>
          <p:cNvPr id="4" name="Espaço Reservado para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Rodapé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Número de Slide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E45843CC-9DC7-495D-A734-159727F09F04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536" y="116632"/>
            <a:ext cx="7344816" cy="576064"/>
          </a:xfrm>
        </p:spPr>
        <p:txBody>
          <a:bodyPr/>
          <a:lstStyle/>
          <a:p>
            <a:r>
              <a:rPr lang="pt-BR" dirty="0"/>
              <a:t>Clique para editar o título</a:t>
            </a:r>
          </a:p>
        </p:txBody>
      </p:sp>
      <p:sp>
        <p:nvSpPr>
          <p:cNvPr id="8" name="Espaço Reservado para Texto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DF33ECCF-64DB-4244-82CC-7DB8123E03A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43E31750-7B4E-4004-A58D-4F1BE342867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0A7E0F93-EED3-41CC-AC6A-C7FF2699F7B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7F453DEF-ADFE-4238-BE9C-FB0C4476E1F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B87ED94F-F715-493E-9233-BB14C672E15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F912A001-5884-4FD8-A23A-15BC690E9E14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D72A2F25-5DD9-4DF9-99CD-036862E3A134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A5017AF7-F696-44BC-A582-FCB108AE161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C9347530-1653-4CF0-80F7-B21EAE443BC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C7A5A9C9-DE99-4553-8A7C-CD1F2EA39BE0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D46450D6-69E6-4799-A3E5-1D606E417EF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DEDA7A43-5DD4-4E20-B0E7-3DB8BB03F000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C56DB92C-CF85-4817-B84F-DAE2860A49E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AC6DA081-C777-4218-B318-81E91BC8ED44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3E355561-AD8C-4EAB-B657-826D10C58A01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7EDBE9E2-EACE-4927-A378-D3429C496CF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0DD99405-06E9-45DE-B781-34ADDB51124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1BE95848-82C3-4FD1-9FAF-FBB5A1EFD11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1EADD611-28FA-49C5-A9F5-032D001605D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D57AD2F2-46FA-4A6F-9317-CF02BDF94EF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8C2FCC7A-232E-45DB-8F85-A8BA7A257220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A65C7CD7-1BEB-4C36-9245-23753AA303E1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Espaço Reservado para Título 1"/>
          <p:cNvSpPr>
            <a:spLocks noGrp="1"/>
          </p:cNvSpPr>
          <p:nvPr>
            <p:ph type="title"/>
          </p:nvPr>
        </p:nvSpPr>
        <p:spPr bwMode="auto">
          <a:xfrm>
            <a:off x="107504" y="115888"/>
            <a:ext cx="8928992" cy="576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 título</a:t>
            </a:r>
          </a:p>
        </p:txBody>
      </p:sp>
      <p:pic>
        <p:nvPicPr>
          <p:cNvPr id="1029" name="Imagem 6"/>
          <p:cNvPicPr>
            <a:picLocks noChangeAspect="1"/>
          </p:cNvPicPr>
          <p:nvPr userDrawn="1"/>
        </p:nvPicPr>
        <p:blipFill>
          <a:blip r:embed="rId14" cstate="print"/>
          <a:srcRect t="11542" b="84074"/>
          <a:stretch>
            <a:fillRect/>
          </a:stretch>
        </p:blipFill>
        <p:spPr bwMode="auto">
          <a:xfrm>
            <a:off x="0" y="765175"/>
            <a:ext cx="9144000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2" name="Espaço Reservado para Texto 2"/>
          <p:cNvSpPr>
            <a:spLocks noGrp="1"/>
          </p:cNvSpPr>
          <p:nvPr>
            <p:ph type="body" idx="1"/>
          </p:nvPr>
        </p:nvSpPr>
        <p:spPr bwMode="auto">
          <a:xfrm>
            <a:off x="179512" y="1124744"/>
            <a:ext cx="8784976" cy="5001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CaixaDeTexto 3"/>
          <p:cNvSpPr txBox="1"/>
          <p:nvPr userDrawn="1"/>
        </p:nvSpPr>
        <p:spPr>
          <a:xfrm>
            <a:off x="8532440" y="6473245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F2282A7C-AB0C-4C0C-A3A0-0CB202269A93}" type="slidenum">
              <a:rPr lang="pt-BR" smtClean="0"/>
              <a:pPr/>
              <a:t>‹nº›</a:t>
            </a:fld>
            <a:endParaRPr lang="pt-B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5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06" r:id="rId12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BankGothic Lt BT" pitchFamily="34" charset="0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BankGothic Lt BT"/>
        </a:defRPr>
      </a:lvl2pPr>
      <a:lvl3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BankGothic Lt BT"/>
        </a:defRPr>
      </a:lvl3pPr>
      <a:lvl4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BankGothic Lt BT"/>
        </a:defRPr>
      </a:lvl4pPr>
      <a:lvl5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BankGothic Lt BT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BankGothic Lt BT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BankGothic Lt BT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BankGothic Lt BT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BankGothic Lt BT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BankGothic Lt BT" pitchFamily="34" charset="0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BankGothic Lt BT" pitchFamily="34" charset="0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BankGothic Lt BT" pitchFamily="34" charset="0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BankGothic Lt BT" pitchFamily="34" charset="0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BankGothic Lt BT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Imagem 6"/>
          <p:cNvPicPr>
            <a:picLocks noChangeAspect="1"/>
          </p:cNvPicPr>
          <p:nvPr userDrawn="1"/>
        </p:nvPicPr>
        <p:blipFill>
          <a:blip r:embed="rId13" cstate="print"/>
          <a:srcRect l="1492" t="716" b="83325"/>
          <a:stretch>
            <a:fillRect/>
          </a:stretch>
        </p:blipFill>
        <p:spPr bwMode="auto">
          <a:xfrm>
            <a:off x="0" y="0"/>
            <a:ext cx="9144000" cy="115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5" name="Imagem 7"/>
          <p:cNvPicPr>
            <a:picLocks noChangeAspect="1"/>
          </p:cNvPicPr>
          <p:nvPr userDrawn="1"/>
        </p:nvPicPr>
        <p:blipFill>
          <a:blip r:embed="rId13" cstate="print"/>
          <a:srcRect l="1492" t="16675" r="47163" b="2316"/>
          <a:stretch>
            <a:fillRect/>
          </a:stretch>
        </p:blipFill>
        <p:spPr bwMode="auto">
          <a:xfrm>
            <a:off x="136525" y="1158875"/>
            <a:ext cx="4694238" cy="556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ítulo 1"/>
          <p:cNvSpPr txBox="1">
            <a:spLocks/>
          </p:cNvSpPr>
          <p:nvPr userDrawn="1"/>
        </p:nvSpPr>
        <p:spPr>
          <a:xfrm>
            <a:off x="395288" y="115888"/>
            <a:ext cx="8424862" cy="57626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pt-BR" sz="3200" dirty="0">
                <a:solidFill>
                  <a:schemeClr val="bg1"/>
                </a:solidFill>
                <a:latin typeface="BankGothic Lt BT" pitchFamily="34" charset="0"/>
              </a:rPr>
              <a:t>Clique para editar o título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Imagem 9"/>
          <p:cNvPicPr>
            <a:picLocks noChangeAspect="1"/>
          </p:cNvPicPr>
          <p:nvPr userDrawn="1"/>
        </p:nvPicPr>
        <p:blipFill>
          <a:blip r:embed="rId13" cstate="print"/>
          <a:srcRect l="1492" t="16595" r="20520" b="2502"/>
          <a:stretch>
            <a:fillRect/>
          </a:stretch>
        </p:blipFill>
        <p:spPr bwMode="auto">
          <a:xfrm>
            <a:off x="136525" y="1158875"/>
            <a:ext cx="7131050" cy="556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603" name="Imagem 6"/>
          <p:cNvPicPr>
            <a:picLocks noChangeAspect="1"/>
          </p:cNvPicPr>
          <p:nvPr userDrawn="1"/>
        </p:nvPicPr>
        <p:blipFill>
          <a:blip r:embed="rId14" cstate="print"/>
          <a:srcRect l="1492" t="716" b="83325"/>
          <a:stretch>
            <a:fillRect/>
          </a:stretch>
        </p:blipFill>
        <p:spPr bwMode="auto">
          <a:xfrm>
            <a:off x="0" y="0"/>
            <a:ext cx="9144000" cy="115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ítulo 1"/>
          <p:cNvSpPr txBox="1">
            <a:spLocks/>
          </p:cNvSpPr>
          <p:nvPr userDrawn="1"/>
        </p:nvSpPr>
        <p:spPr>
          <a:xfrm>
            <a:off x="395288" y="115888"/>
            <a:ext cx="8424862" cy="576262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pt-BR" sz="3200" dirty="0">
                <a:solidFill>
                  <a:schemeClr val="bg1"/>
                </a:solidFill>
                <a:latin typeface="BankGothic Lt BT" pitchFamily="34" charset="0"/>
              </a:rPr>
              <a:t>Clique para editar o título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6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Resultado de imagem para logo uerj">
            <a:extLst>
              <a:ext uri="{FF2B5EF4-FFF2-40B4-BE49-F238E27FC236}">
                <a16:creationId xmlns:a16="http://schemas.microsoft.com/office/drawing/2014/main" id="{310CE106-F700-4481-B70B-FB86548E1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5738" y="0"/>
            <a:ext cx="62325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36512" y="1124744"/>
            <a:ext cx="9129244" cy="5733254"/>
          </a:xfrm>
        </p:spPr>
        <p:txBody>
          <a:bodyPr/>
          <a:lstStyle/>
          <a:p>
            <a:r>
              <a:rPr lang="pt-BR" dirty="0"/>
              <a:t>Utilidade</a:t>
            </a:r>
          </a:p>
          <a:p>
            <a:pPr marL="0" indent="0" algn="just">
              <a:buNone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O 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Módulo Real Time </a:t>
            </a:r>
            <a:r>
              <a:rPr lang="pt-B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Clock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 RTC DS3231 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é um relógio em tempo real (RTC) de alta precisão e baixo consumo de energia. Possui um sensor de temperatura embutido e também um cristal oscilador para ampliar sua exatidão. Fornece informações de hora, minuto, segundo, dia, data, mês e ano. Para o funcionamento é necessário além da alimentação da placa, uma bateria CR2032 para permitir que os dados fiquem armazenados mesmo com a falta de energia. É capaz de detectar falhas de energia e acionar a bateria </a:t>
            </a:r>
          </a:p>
          <a:p>
            <a:pPr marL="0" indent="0" algn="just">
              <a:buNone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evitando que os dados sejam perdidos. 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055ED13-402C-49FA-84C0-606AE4C9C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1.2 sensor </a:t>
            </a:r>
            <a:r>
              <a:rPr lang="pt-BR" dirty="0" err="1"/>
              <a:t>rtc</a:t>
            </a:r>
            <a:r>
              <a:rPr lang="pt-BR" dirty="0"/>
              <a:t> ds3231</a:t>
            </a:r>
          </a:p>
        </p:txBody>
      </p:sp>
      <p:pic>
        <p:nvPicPr>
          <p:cNvPr id="7" name="Picture 2" descr="Resultado de imagem para logo uerj">
            <a:extLst>
              <a:ext uri="{FF2B5EF4-FFF2-40B4-BE49-F238E27FC236}">
                <a16:creationId xmlns:a16="http://schemas.microsoft.com/office/drawing/2014/main" id="{E8847ACC-CD18-467F-B090-EB4993E6A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5265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E53BB929-6762-48CA-92C3-DE602B6B8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0125"/>
            <a:ext cx="8229600" cy="4857750"/>
          </a:xfrm>
        </p:spPr>
        <p:txBody>
          <a:bodyPr/>
          <a:lstStyle/>
          <a:p>
            <a:r>
              <a:rPr lang="pt-BR" dirty="0"/>
              <a:t>circuito</a:t>
            </a:r>
          </a:p>
        </p:txBody>
      </p:sp>
      <p:pic>
        <p:nvPicPr>
          <p:cNvPr id="8" name="Picture 2" descr="Resultado de imagem para logo uerj">
            <a:extLst>
              <a:ext uri="{FF2B5EF4-FFF2-40B4-BE49-F238E27FC236}">
                <a16:creationId xmlns:a16="http://schemas.microsoft.com/office/drawing/2014/main" id="{068C8AC1-2BB0-47A0-ACD3-29F128155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4D03F84E-FCF0-4E9C-8A2E-DD8C79EAE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1.2 sensor </a:t>
            </a:r>
            <a:r>
              <a:rPr lang="pt-BR" dirty="0" err="1"/>
              <a:t>rtc</a:t>
            </a:r>
            <a:r>
              <a:rPr lang="pt-BR" dirty="0"/>
              <a:t> ds3231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0175513-970E-4043-AA02-6726068D1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8" y="1556792"/>
            <a:ext cx="8107082" cy="507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312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8EC7453D-EEBF-4BFB-9623-354F986D0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875505"/>
            <a:ext cx="8229600" cy="4857750"/>
          </a:xfrm>
        </p:spPr>
        <p:txBody>
          <a:bodyPr/>
          <a:lstStyle/>
          <a:p>
            <a:r>
              <a:rPr lang="pt-BR" dirty="0"/>
              <a:t>Programa teste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FBA4DF6-21F4-46D5-AF3E-4C1296FB4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768"/>
            <a:ext cx="9144000" cy="6010275"/>
          </a:xfrm>
          <a:prstGeom prst="rect">
            <a:avLst/>
          </a:prstGeom>
        </p:spPr>
      </p:pic>
      <p:pic>
        <p:nvPicPr>
          <p:cNvPr id="10" name="Picture 2" descr="Resultado de imagem para logo uerj">
            <a:extLst>
              <a:ext uri="{FF2B5EF4-FFF2-40B4-BE49-F238E27FC236}">
                <a16:creationId xmlns:a16="http://schemas.microsoft.com/office/drawing/2014/main" id="{DF78B19E-210D-4DC3-A326-AB8E5DCCD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916610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262E68F-6C88-4B39-BD7A-B538D6FA3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1.2 sensor </a:t>
            </a:r>
            <a:r>
              <a:rPr lang="pt-BR" dirty="0" err="1"/>
              <a:t>rtc</a:t>
            </a:r>
            <a:r>
              <a:rPr lang="pt-BR" dirty="0"/>
              <a:t> ds3231</a:t>
            </a:r>
          </a:p>
        </p:txBody>
      </p:sp>
    </p:spTree>
    <p:extLst>
      <p:ext uri="{BB962C8B-B14F-4D97-AF65-F5344CB8AC3E}">
        <p14:creationId xmlns:p14="http://schemas.microsoft.com/office/powerpoint/2010/main" val="2682643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rgbClr val="F79B4F"/>
          </a:solidFill>
        </p:spPr>
        <p:txBody>
          <a:bodyPr/>
          <a:lstStyle/>
          <a:p>
            <a:r>
              <a:rPr lang="pt-BR" dirty="0"/>
              <a:t>1.3 Sensor relé 5v 1canal</a:t>
            </a:r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82C7E6C8-F163-4990-BEF4-C6EF71E25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" y="1119550"/>
            <a:ext cx="3628518" cy="5622561"/>
          </a:xfrm>
        </p:spPr>
        <p:txBody>
          <a:bodyPr/>
          <a:lstStyle/>
          <a:p>
            <a:pPr algn="ctr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Especificações</a:t>
            </a:r>
          </a:p>
          <a:p>
            <a:pPr algn="ctr"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Tensão de operação: 3,3V – 5VDC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Corrente de operação: </a:t>
            </a:r>
          </a:p>
          <a:p>
            <a:pPr marL="0" indent="0" algn="ctr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15 ~ 20mA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Capacidade do relé: 30VDC/10A e 250VAC/10A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1 canal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LED indicador para  presença de tensão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LED indicador para acionamento do relé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Tempo de resposta: 5 ~ 10ms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5B87E86-6823-40E9-A8D8-848C419F1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1108397"/>
            <a:ext cx="5193459" cy="5301208"/>
          </a:xfrm>
          <a:prstGeom prst="rect">
            <a:avLst/>
          </a:prstGeom>
        </p:spPr>
      </p:pic>
      <p:pic>
        <p:nvPicPr>
          <p:cNvPr id="8" name="Picture 2" descr="Resultado de imagem para logo uerj">
            <a:extLst>
              <a:ext uri="{FF2B5EF4-FFF2-40B4-BE49-F238E27FC236}">
                <a16:creationId xmlns:a16="http://schemas.microsoft.com/office/drawing/2014/main" id="{5FBF4AE5-1BFC-4716-8794-47CF67671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5011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908720"/>
            <a:ext cx="9129244" cy="5733254"/>
          </a:xfrm>
        </p:spPr>
        <p:txBody>
          <a:bodyPr/>
          <a:lstStyle/>
          <a:p>
            <a:r>
              <a:rPr lang="pt-BR" dirty="0"/>
              <a:t>Utilidade</a:t>
            </a:r>
          </a:p>
          <a:p>
            <a:pPr marL="0" indent="0" algn="just">
              <a:buNone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O 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Sensor Relé 5V 1 Canal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 permite que a partir de uma plataforma microcontrolada seja possível controlar cargas AC (alternada) de forma simples. Por ter apenas 1 canal, é possível controlar apenas uma carga AC de até 10A. É utilizado em projetos de automação residencial para controle de lâmpadas, ventiladores e outras saídas que possam ser acionadas através de relé. Caso o módulo seja utilizado junto a uma plataforma que esteja conectada à internet, torna-se possível controlar cargas AC através de uma página web, smartphone ou tablet.</a:t>
            </a:r>
          </a:p>
        </p:txBody>
      </p:sp>
      <p:pic>
        <p:nvPicPr>
          <p:cNvPr id="7" name="Picture 2" descr="Resultado de imagem para logo uerj">
            <a:extLst>
              <a:ext uri="{FF2B5EF4-FFF2-40B4-BE49-F238E27FC236}">
                <a16:creationId xmlns:a16="http://schemas.microsoft.com/office/drawing/2014/main" id="{E8847ACC-CD18-467F-B090-EB4993E6A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832649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BF357C2A-9580-4216-AD2C-B21127BEA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1.3 Sensor relé 5v 1canal</a:t>
            </a:r>
          </a:p>
        </p:txBody>
      </p:sp>
    </p:spTree>
    <p:extLst>
      <p:ext uri="{BB962C8B-B14F-4D97-AF65-F5344CB8AC3E}">
        <p14:creationId xmlns:p14="http://schemas.microsoft.com/office/powerpoint/2010/main" val="2861856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E53BB929-6762-48CA-92C3-DE602B6B8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899630"/>
            <a:ext cx="8229600" cy="4857750"/>
          </a:xfrm>
        </p:spPr>
        <p:txBody>
          <a:bodyPr/>
          <a:lstStyle/>
          <a:p>
            <a:r>
              <a:rPr lang="pt-BR" dirty="0"/>
              <a:t>circuito</a:t>
            </a:r>
          </a:p>
        </p:txBody>
      </p:sp>
      <p:pic>
        <p:nvPicPr>
          <p:cNvPr id="8" name="Picture 2" descr="Resultado de imagem para logo uerj">
            <a:extLst>
              <a:ext uri="{FF2B5EF4-FFF2-40B4-BE49-F238E27FC236}">
                <a16:creationId xmlns:a16="http://schemas.microsoft.com/office/drawing/2014/main" id="{068C8AC1-2BB0-47A0-ACD3-29F128155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5F2871A-1085-4D49-A5C6-E22196379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1124744"/>
            <a:ext cx="5395346" cy="6068552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057CD007-4C1F-47A3-B2D2-FC6C7E6E7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1.3 Sensor relé 5v 1canal</a:t>
            </a:r>
          </a:p>
        </p:txBody>
      </p:sp>
    </p:spTree>
    <p:extLst>
      <p:ext uri="{BB962C8B-B14F-4D97-AF65-F5344CB8AC3E}">
        <p14:creationId xmlns:p14="http://schemas.microsoft.com/office/powerpoint/2010/main" val="203884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8EC7453D-EEBF-4BFB-9623-354F986D0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452" y="1000125"/>
            <a:ext cx="8229600" cy="4857750"/>
          </a:xfrm>
        </p:spPr>
        <p:txBody>
          <a:bodyPr/>
          <a:lstStyle/>
          <a:p>
            <a:r>
              <a:rPr lang="pt-BR" dirty="0"/>
              <a:t>Programa teste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721E269-36A6-4245-877F-901D05D30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8774"/>
            <a:ext cx="9136622" cy="5229225"/>
          </a:xfrm>
          <a:prstGeom prst="rect">
            <a:avLst/>
          </a:prstGeom>
        </p:spPr>
      </p:pic>
      <p:pic>
        <p:nvPicPr>
          <p:cNvPr id="10" name="Picture 2" descr="Resultado de imagem para logo uerj">
            <a:extLst>
              <a:ext uri="{FF2B5EF4-FFF2-40B4-BE49-F238E27FC236}">
                <a16:creationId xmlns:a16="http://schemas.microsoft.com/office/drawing/2014/main" id="{DF78B19E-210D-4DC3-A326-AB8E5DCCD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078" y="5746573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75572AE5-63ED-4433-A368-86CFB5666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1.3 Sensor relé 5v 1canal</a:t>
            </a:r>
          </a:p>
        </p:txBody>
      </p:sp>
    </p:spTree>
    <p:extLst>
      <p:ext uri="{BB962C8B-B14F-4D97-AF65-F5344CB8AC3E}">
        <p14:creationId xmlns:p14="http://schemas.microsoft.com/office/powerpoint/2010/main" val="21489419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BC71DA8-0458-4D7F-A091-51FB8DAF6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2737"/>
            <a:ext cx="8532440" cy="5805262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057CD007-4C1F-47A3-B2D2-FC6C7E6E7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3 Circuito </a:t>
            </a:r>
          </a:p>
        </p:txBody>
      </p:sp>
      <p:pic>
        <p:nvPicPr>
          <p:cNvPr id="9" name="Picture 2" descr="Resultado de imagem para logo uerj">
            <a:extLst>
              <a:ext uri="{FF2B5EF4-FFF2-40B4-BE49-F238E27FC236}">
                <a16:creationId xmlns:a16="http://schemas.microsoft.com/office/drawing/2014/main" id="{6F9B0B48-5F05-4602-BECE-1BCD43587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078" y="5746573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6187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057CD007-4C1F-47A3-B2D2-FC6C7E6E7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4 PROGRAMA TESTE </a:t>
            </a:r>
          </a:p>
        </p:txBody>
      </p:sp>
      <p:pic>
        <p:nvPicPr>
          <p:cNvPr id="9" name="Picture 2" descr="Resultado de imagem para logo uerj">
            <a:extLst>
              <a:ext uri="{FF2B5EF4-FFF2-40B4-BE49-F238E27FC236}">
                <a16:creationId xmlns:a16="http://schemas.microsoft.com/office/drawing/2014/main" id="{6F9B0B48-5F05-4602-BECE-1BCD43587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078" y="5746573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ACD5106-5693-49D8-82B4-FE4C7FF24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0" y="1091322"/>
            <a:ext cx="8082318" cy="576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279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057CD007-4C1F-47A3-B2D2-FC6C7E6E7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4 PROGRAMA TESTE 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4597360-1BE1-455B-A8DE-C4265D663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2735"/>
            <a:ext cx="9124240" cy="5831417"/>
          </a:xfrm>
          <a:prstGeom prst="rect">
            <a:avLst/>
          </a:prstGeom>
        </p:spPr>
      </p:pic>
      <p:pic>
        <p:nvPicPr>
          <p:cNvPr id="9" name="Picture 2" descr="Resultado de imagem para logo uerj">
            <a:extLst>
              <a:ext uri="{FF2B5EF4-FFF2-40B4-BE49-F238E27FC236}">
                <a16:creationId xmlns:a16="http://schemas.microsoft.com/office/drawing/2014/main" id="{6F9B0B48-5F05-4602-BECE-1BCD43587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078" y="5746573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6200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ctrTitle"/>
          </p:nvPr>
        </p:nvSpPr>
        <p:spPr bwMode="auto">
          <a:xfrm>
            <a:off x="4788024" y="2133600"/>
            <a:ext cx="3851151" cy="188634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4000" dirty="0">
                <a:latin typeface="BankGothic Lt BT"/>
              </a:rPr>
              <a:t>P</a:t>
            </a:r>
            <a:r>
              <a:rPr lang="pt-BR" sz="4000" dirty="0" err="1">
                <a:latin typeface="BankGothic Lt BT"/>
              </a:rPr>
              <a:t>rojeto</a:t>
            </a:r>
            <a:r>
              <a:rPr lang="pt-BR" sz="4000" dirty="0">
                <a:latin typeface="BankGothic Lt BT"/>
              </a:rPr>
              <a:t> sensor sísmico</a:t>
            </a:r>
            <a:endParaRPr lang="pt-BR" sz="2800" dirty="0">
              <a:latin typeface="BankGothic Lt BT"/>
            </a:endParaRPr>
          </a:p>
        </p:txBody>
      </p:sp>
      <p:pic>
        <p:nvPicPr>
          <p:cNvPr id="1026" name="Picture 2" descr="https://encrypted-tbn0.gstatic.com/images?q=tbn:ANd9GcQUrz4p2EJfo-fzZ06rvo3MFRD_ZKJyUagzKStJzc_jZ8qdSqX1SciekOp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" y="2133600"/>
            <a:ext cx="4966172" cy="2101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sultado de imagem para logo uerj">
            <a:extLst>
              <a:ext uri="{FF2B5EF4-FFF2-40B4-BE49-F238E27FC236}">
                <a16:creationId xmlns:a16="http://schemas.microsoft.com/office/drawing/2014/main" id="{A983B1D8-CFF9-42F9-9D21-D0B72074D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6C8894ED-94DC-4E17-9027-23187BA981CA}"/>
              </a:ext>
            </a:extLst>
          </p:cNvPr>
          <p:cNvSpPr txBox="1">
            <a:spLocks/>
          </p:cNvSpPr>
          <p:nvPr/>
        </p:nvSpPr>
        <p:spPr bwMode="auto">
          <a:xfrm>
            <a:off x="774216" y="4992785"/>
            <a:ext cx="7595567" cy="188634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just"/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Aluno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: Tiago Maessi</a:t>
            </a:r>
          </a:p>
          <a:p>
            <a:pPr algn="just"/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Disciplina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: Software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Embarcado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Profº: Francisco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Santanna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698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588B02F7-80BC-4CD0-8CBD-73C4E14D8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2736"/>
            <a:ext cx="9124240" cy="5788636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057CD007-4C1F-47A3-B2D2-FC6C7E6E7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4 PROGRAMA TESTE </a:t>
            </a:r>
          </a:p>
        </p:txBody>
      </p:sp>
      <p:pic>
        <p:nvPicPr>
          <p:cNvPr id="9" name="Picture 2" descr="Resultado de imagem para logo uerj">
            <a:extLst>
              <a:ext uri="{FF2B5EF4-FFF2-40B4-BE49-F238E27FC236}">
                <a16:creationId xmlns:a16="http://schemas.microsoft.com/office/drawing/2014/main" id="{6F9B0B48-5F05-4602-BECE-1BCD43587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078" y="5746573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6559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057CD007-4C1F-47A3-B2D2-FC6C7E6E7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4 PROGRAMA TESTE </a:t>
            </a:r>
          </a:p>
        </p:txBody>
      </p:sp>
      <p:pic>
        <p:nvPicPr>
          <p:cNvPr id="9" name="Picture 2" descr="Resultado de imagem para logo uerj">
            <a:extLst>
              <a:ext uri="{FF2B5EF4-FFF2-40B4-BE49-F238E27FC236}">
                <a16:creationId xmlns:a16="http://schemas.microsoft.com/office/drawing/2014/main" id="{6F9B0B48-5F05-4602-BECE-1BCD43587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078" y="5746573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20190903_223833">
            <a:hlinkClick r:id="" action="ppaction://media"/>
            <a:extLst>
              <a:ext uri="{FF2B5EF4-FFF2-40B4-BE49-F238E27FC236}">
                <a16:creationId xmlns:a16="http://schemas.microsoft.com/office/drawing/2014/main" id="{6D4BD91A-98DB-4FDD-8447-82C43B1647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139" y="1132520"/>
            <a:ext cx="8165259" cy="481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D4677C4-5E09-48DB-AA56-2B54F6128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5" y="1124744"/>
            <a:ext cx="9119725" cy="5733256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057CD007-4C1F-47A3-B2D2-FC6C7E6E7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4 </a:t>
            </a:r>
            <a:r>
              <a:rPr lang="pt-BR" dirty="0" err="1"/>
              <a:t>fsm</a:t>
            </a:r>
            <a:r>
              <a:rPr lang="pt-BR" dirty="0"/>
              <a:t> </a:t>
            </a:r>
          </a:p>
        </p:txBody>
      </p:sp>
      <p:pic>
        <p:nvPicPr>
          <p:cNvPr id="9" name="Picture 2" descr="Resultado de imagem para logo uerj">
            <a:extLst>
              <a:ext uri="{FF2B5EF4-FFF2-40B4-BE49-F238E27FC236}">
                <a16:creationId xmlns:a16="http://schemas.microsoft.com/office/drawing/2014/main" id="{6F9B0B48-5F05-4602-BECE-1BCD43587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078" y="5746573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72111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057CD007-4C1F-47A3-B2D2-FC6C7E6E7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Dúvidas </a:t>
            </a:r>
          </a:p>
        </p:txBody>
      </p:sp>
      <p:pic>
        <p:nvPicPr>
          <p:cNvPr id="9" name="Picture 2" descr="Resultado de imagem para logo uerj">
            <a:extLst>
              <a:ext uri="{FF2B5EF4-FFF2-40B4-BE49-F238E27FC236}">
                <a16:creationId xmlns:a16="http://schemas.microsoft.com/office/drawing/2014/main" id="{6F9B0B48-5F05-4602-BECE-1BCD43587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078" y="5746573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531692FB-E300-48B4-9C59-1677384F10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672" y="2132856"/>
            <a:ext cx="9129244" cy="5733254"/>
          </a:xfrm>
        </p:spPr>
        <p:txBody>
          <a:bodyPr/>
          <a:lstStyle/>
          <a:p>
            <a:pPr marL="0" indent="0">
              <a:buNone/>
            </a:pP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E-mail: tiago.maessi@gmail.com</a:t>
            </a:r>
          </a:p>
        </p:txBody>
      </p:sp>
    </p:spTree>
    <p:extLst>
      <p:ext uri="{BB962C8B-B14F-4D97-AF65-F5344CB8AC3E}">
        <p14:creationId xmlns:p14="http://schemas.microsoft.com/office/powerpoint/2010/main" val="360930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Agenda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9512" y="1268760"/>
            <a:ext cx="8507288" cy="48574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1.Explorando os sensores</a:t>
            </a:r>
          </a:p>
          <a:p>
            <a:pPr marL="0" indent="0">
              <a:buNone/>
            </a:pPr>
            <a:r>
              <a:rPr lang="pt-BR" dirty="0"/>
              <a:t>1.1. sensor de vibração yc-031</a:t>
            </a:r>
          </a:p>
          <a:p>
            <a:pPr marL="0" indent="0">
              <a:buNone/>
            </a:pPr>
            <a:r>
              <a:rPr lang="pt-BR" dirty="0"/>
              <a:t>1.2. sensor RTC ds3231</a:t>
            </a:r>
          </a:p>
          <a:p>
            <a:pPr marL="0" indent="0">
              <a:buNone/>
            </a:pPr>
            <a:r>
              <a:rPr lang="pt-BR" dirty="0"/>
              <a:t>1.3. sensor relé 5v 1canal</a:t>
            </a:r>
          </a:p>
          <a:p>
            <a:pPr marL="0" indent="0">
              <a:buNone/>
            </a:pPr>
            <a:r>
              <a:rPr lang="pt-BR" dirty="0"/>
              <a:t>2. Aplicação com os três sensores</a:t>
            </a:r>
          </a:p>
          <a:p>
            <a:pPr marL="0" indent="0">
              <a:buNone/>
            </a:pPr>
            <a:r>
              <a:rPr lang="pt-BR" dirty="0"/>
              <a:t>3. circuito</a:t>
            </a:r>
          </a:p>
          <a:p>
            <a:pPr marL="0" indent="0">
              <a:buNone/>
            </a:pPr>
            <a:r>
              <a:rPr lang="pt-BR" dirty="0"/>
              <a:t>4. Programa de teste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Picture 2" descr="Resultado de imagem para logo uerj">
            <a:extLst>
              <a:ext uri="{FF2B5EF4-FFF2-40B4-BE49-F238E27FC236}">
                <a16:creationId xmlns:a16="http://schemas.microsoft.com/office/drawing/2014/main" id="{AA04C20F-D725-412C-916E-8D275C3C9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5552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3528" y="4406900"/>
            <a:ext cx="8640960" cy="1362075"/>
          </a:xfrm>
        </p:spPr>
        <p:txBody>
          <a:bodyPr/>
          <a:lstStyle/>
          <a:p>
            <a:r>
              <a:rPr lang="pt-BR" dirty="0"/>
              <a:t>1.Explorando sensores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1.utilidade</a:t>
            </a:r>
          </a:p>
          <a:p>
            <a:r>
              <a:rPr lang="pt-BR" dirty="0"/>
              <a:t>2.circuito</a:t>
            </a:r>
          </a:p>
          <a:p>
            <a:r>
              <a:rPr lang="pt-BR" dirty="0"/>
              <a:t>3.Api (programa de teste)</a:t>
            </a:r>
          </a:p>
        </p:txBody>
      </p:sp>
      <p:pic>
        <p:nvPicPr>
          <p:cNvPr id="4" name="Picture 2" descr="Resultado de imagem para logo uerj">
            <a:extLst>
              <a:ext uri="{FF2B5EF4-FFF2-40B4-BE49-F238E27FC236}">
                <a16:creationId xmlns:a16="http://schemas.microsoft.com/office/drawing/2014/main" id="{93192D29-7FA1-4665-9005-A58C840AE4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1920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rgbClr val="F79B4F"/>
          </a:solidFill>
        </p:spPr>
        <p:txBody>
          <a:bodyPr/>
          <a:lstStyle/>
          <a:p>
            <a:r>
              <a:rPr lang="pt-BR" dirty="0"/>
              <a:t>1.1Sensor de toque ou batida</a:t>
            </a:r>
          </a:p>
        </p:txBody>
      </p:sp>
      <p:pic>
        <p:nvPicPr>
          <p:cNvPr id="8" name="Picture 2" descr="Resultado de imagem para logo uerj">
            <a:extLst>
              <a:ext uri="{FF2B5EF4-FFF2-40B4-BE49-F238E27FC236}">
                <a16:creationId xmlns:a16="http://schemas.microsoft.com/office/drawing/2014/main" id="{5FBF4AE5-1BFC-4716-8794-47CF67671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82C7E6C8-F163-4990-BEF4-C6EF71E25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5888" y="1588576"/>
            <a:ext cx="3340734" cy="5305854"/>
          </a:xfrm>
        </p:spPr>
        <p:txBody>
          <a:bodyPr/>
          <a:lstStyle/>
          <a:p>
            <a:pPr algn="ctr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Especificações</a:t>
            </a:r>
          </a:p>
          <a:p>
            <a:pPr algn="ctr">
              <a:buFontTx/>
              <a:buChar char="-"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Tensão de operação: </a:t>
            </a:r>
          </a:p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            3.3 a 5VDC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-    Tipo de saída: digital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Dimensões: 15mm(L) X 5mm(A) X 18mm(C)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-    Peso: 2g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D4C71E39-A42E-4439-A66D-B6C2C9DC8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2736"/>
            <a:ext cx="5795888" cy="584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286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Utilidade</a:t>
            </a:r>
          </a:p>
          <a:p>
            <a:pPr marL="0" indent="0" algn="just">
              <a:buNone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Ao detectar um toque / batida, a saída (digital) se mantém em nível baixo e quando o sensor não detectar o toque / batida, a saída (digital) altera para nível alto.</a:t>
            </a:r>
          </a:p>
          <a:p>
            <a:pPr marL="0" indent="0" algn="just">
              <a:buNone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Pode ser utilizado em diversos projetos com Arduino, 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Raspberry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, PIC ou outras plataformas microcontroladas. Em projetos com Arduino, por exemplo, pode ser utilizado em um sistema que monitora toques, batidas ou vibrações.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055ED13-402C-49FA-84C0-606AE4C9C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1.1 Sensor de toque ou batida</a:t>
            </a:r>
          </a:p>
        </p:txBody>
      </p:sp>
      <p:pic>
        <p:nvPicPr>
          <p:cNvPr id="7" name="Picture 2" descr="Resultado de imagem para logo uerj">
            <a:extLst>
              <a:ext uri="{FF2B5EF4-FFF2-40B4-BE49-F238E27FC236}">
                <a16:creationId xmlns:a16="http://schemas.microsoft.com/office/drawing/2014/main" id="{E8847ACC-CD18-467F-B090-EB4993E6A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8070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08E65ED-A737-469F-B95F-5E1902805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604" y="1988840"/>
            <a:ext cx="8608518" cy="4232280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E53BB929-6762-48CA-92C3-DE602B6B8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413"/>
            <a:ext cx="8229600" cy="4857750"/>
          </a:xfrm>
        </p:spPr>
        <p:txBody>
          <a:bodyPr/>
          <a:lstStyle/>
          <a:p>
            <a:r>
              <a:rPr lang="pt-BR" dirty="0"/>
              <a:t>circuito</a:t>
            </a:r>
          </a:p>
        </p:txBody>
      </p:sp>
      <p:pic>
        <p:nvPicPr>
          <p:cNvPr id="8" name="Picture 2" descr="Resultado de imagem para logo uerj">
            <a:extLst>
              <a:ext uri="{FF2B5EF4-FFF2-40B4-BE49-F238E27FC236}">
                <a16:creationId xmlns:a16="http://schemas.microsoft.com/office/drawing/2014/main" id="{068C8AC1-2BB0-47A0-ACD3-29F128155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A0F493F5-D3A1-4D9F-81F4-B0B75FA0B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1.1 Sensor de toque ou batida</a:t>
            </a:r>
          </a:p>
        </p:txBody>
      </p:sp>
    </p:spTree>
    <p:extLst>
      <p:ext uri="{BB962C8B-B14F-4D97-AF65-F5344CB8AC3E}">
        <p14:creationId xmlns:p14="http://schemas.microsoft.com/office/powerpoint/2010/main" val="2256994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4A78D089-2837-4ACB-B224-3DA567DE3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1.1 Sensor de toque ou batida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C261752-AAF5-4009-B21A-A56EC35DF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8800"/>
            <a:ext cx="9144000" cy="4536504"/>
          </a:xfrm>
          <a:prstGeom prst="rect">
            <a:avLst/>
          </a:prstGeom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8EC7453D-EEBF-4BFB-9623-354F986D0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124744"/>
            <a:ext cx="8229600" cy="4857750"/>
          </a:xfrm>
        </p:spPr>
        <p:txBody>
          <a:bodyPr/>
          <a:lstStyle/>
          <a:p>
            <a:r>
              <a:rPr lang="pt-BR" dirty="0"/>
              <a:t>Programa teste</a:t>
            </a:r>
          </a:p>
        </p:txBody>
      </p:sp>
      <p:pic>
        <p:nvPicPr>
          <p:cNvPr id="10" name="Picture 2" descr="Resultado de imagem para logo uerj">
            <a:extLst>
              <a:ext uri="{FF2B5EF4-FFF2-40B4-BE49-F238E27FC236}">
                <a16:creationId xmlns:a16="http://schemas.microsoft.com/office/drawing/2014/main" id="{DF78B19E-210D-4DC3-A326-AB8E5DCCD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4689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1">
            <a:extLst>
              <a:ext uri="{FF2B5EF4-FFF2-40B4-BE49-F238E27FC236}">
                <a16:creationId xmlns:a16="http://schemas.microsoft.com/office/drawing/2014/main" id="{452957E6-1DC3-464F-8D76-DAC0843D2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15888"/>
            <a:ext cx="7446962" cy="576262"/>
          </a:xfrm>
          <a:solidFill>
            <a:srgbClr val="F79B4F"/>
          </a:solidFill>
        </p:spPr>
        <p:txBody>
          <a:bodyPr/>
          <a:lstStyle/>
          <a:p>
            <a:r>
              <a:rPr lang="pt-BR" dirty="0"/>
              <a:t>1.2 sensor </a:t>
            </a:r>
            <a:r>
              <a:rPr lang="pt-BR" dirty="0" err="1"/>
              <a:t>rtc</a:t>
            </a:r>
            <a:r>
              <a:rPr lang="pt-BR" dirty="0"/>
              <a:t> ds3231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D077D4FD-711C-4310-BFB0-40CE3E0E7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8769" y="1124744"/>
            <a:ext cx="5017853" cy="5733256"/>
          </a:xfrm>
          <a:prstGeom prst="rect">
            <a:avLst/>
          </a:prstGeom>
        </p:spPr>
      </p:pic>
      <p:pic>
        <p:nvPicPr>
          <p:cNvPr id="25" name="Picture 2" descr="Resultado de imagem para logo uerj">
            <a:extLst>
              <a:ext uri="{FF2B5EF4-FFF2-40B4-BE49-F238E27FC236}">
                <a16:creationId xmlns:a16="http://schemas.microsoft.com/office/drawing/2014/main" id="{3780F75D-B8F5-422C-93F8-D462A838D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460" y="5733255"/>
            <a:ext cx="1022162" cy="112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Espaço Reservado para Conteúdo 2">
            <a:extLst>
              <a:ext uri="{FF2B5EF4-FFF2-40B4-BE49-F238E27FC236}">
                <a16:creationId xmlns:a16="http://schemas.microsoft.com/office/drawing/2014/main" id="{9F94682E-AC6A-4F68-AFE2-CFFBAB607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" y="1082852"/>
            <a:ext cx="4852654" cy="5817040"/>
          </a:xfrm>
        </p:spPr>
        <p:txBody>
          <a:bodyPr/>
          <a:lstStyle/>
          <a:p>
            <a:pPr algn="ctr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Especificações</a:t>
            </a:r>
          </a:p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Tensão de operação: 3,3V – 5VDC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Computa horas / minutos / segundos / dias da semana / mês / ano;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Consome menos de 500nA no modo bateria com oscilador em funcionamento;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Memória: AT24C32 (capacidade de 32Kb que podem ser usados também como RAM estendida ao microcontrolador);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Circuito de detecção de falha de energia;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Interface: I2C;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Bateria compatível: CR2032;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Sensor de temperatura: ~ 3° celsius </a:t>
            </a:r>
          </a:p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de exatidão;</a:t>
            </a:r>
            <a:b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– Temperatura de operação: 0 a 40° celsius</a:t>
            </a:r>
          </a:p>
        </p:txBody>
      </p:sp>
    </p:spTree>
    <p:extLst>
      <p:ext uri="{BB962C8B-B14F-4D97-AF65-F5344CB8AC3E}">
        <p14:creationId xmlns:p14="http://schemas.microsoft.com/office/powerpoint/2010/main" val="38656922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2929</TotalTime>
  <Words>275</Words>
  <Application>Microsoft Office PowerPoint</Application>
  <PresentationFormat>Apresentação na tela (4:3)</PresentationFormat>
  <Paragraphs>65</Paragraphs>
  <Slides>23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23</vt:i4>
      </vt:variant>
    </vt:vector>
  </HeadingPairs>
  <TitlesOfParts>
    <vt:vector size="29" baseType="lpstr">
      <vt:lpstr>Arial</vt:lpstr>
      <vt:lpstr>BankGothic Lt BT</vt:lpstr>
      <vt:lpstr>Calibri</vt:lpstr>
      <vt:lpstr>Tema do Office</vt:lpstr>
      <vt:lpstr>Personalizar design</vt:lpstr>
      <vt:lpstr>1_Personalizar design</vt:lpstr>
      <vt:lpstr>Apresentação do PowerPoint</vt:lpstr>
      <vt:lpstr>Projeto sensor sísmico</vt:lpstr>
      <vt:lpstr>Agenda</vt:lpstr>
      <vt:lpstr>1.Explorando sensores</vt:lpstr>
      <vt:lpstr>1.1Sensor de toque ou batida</vt:lpstr>
      <vt:lpstr>1.1 Sensor de toque ou batida</vt:lpstr>
      <vt:lpstr>1.1 Sensor de toque ou batida</vt:lpstr>
      <vt:lpstr>1.1 Sensor de toque ou batida</vt:lpstr>
      <vt:lpstr>1.2 sensor rtc ds3231</vt:lpstr>
      <vt:lpstr>1.2 sensor rtc ds3231</vt:lpstr>
      <vt:lpstr>1.2 sensor rtc ds3231</vt:lpstr>
      <vt:lpstr>1.2 sensor rtc ds3231</vt:lpstr>
      <vt:lpstr>1.3 Sensor relé 5v 1canal</vt:lpstr>
      <vt:lpstr>1.3 Sensor relé 5v 1canal</vt:lpstr>
      <vt:lpstr>1.3 Sensor relé 5v 1canal</vt:lpstr>
      <vt:lpstr>1.3 Sensor relé 5v 1canal</vt:lpstr>
      <vt:lpstr>3 Circuito </vt:lpstr>
      <vt:lpstr>4 PROGRAMA TESTE </vt:lpstr>
      <vt:lpstr>4 PROGRAMA TESTE </vt:lpstr>
      <vt:lpstr>4 PROGRAMA TESTE </vt:lpstr>
      <vt:lpstr>4 PROGRAMA TESTE </vt:lpstr>
      <vt:lpstr>4 fsm </vt:lpstr>
      <vt:lpstr>Dúvidas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Luiz Eduardo</dc:creator>
  <cp:lastModifiedBy>Tiago Maessi</cp:lastModifiedBy>
  <cp:revision>211</cp:revision>
  <dcterms:created xsi:type="dcterms:W3CDTF">2011-06-11T15:23:04Z</dcterms:created>
  <dcterms:modified xsi:type="dcterms:W3CDTF">2019-09-04T02:07:08Z</dcterms:modified>
</cp:coreProperties>
</file>

<file path=docProps/thumbnail.jpeg>
</file>